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Economica"/>
      <p:regular r:id="rId20"/>
      <p:bold r:id="rId21"/>
      <p:italic r:id="rId22"/>
      <p:boldItalic r:id="rId23"/>
    </p:embeddedFont>
    <p:embeddedFont>
      <p:font typeface="Roboto"/>
      <p:regular r:id="rId24"/>
      <p:bold r:id="rId25"/>
      <p:italic r:id="rId26"/>
      <p:boldItalic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regular.fntdata"/><Relationship Id="rId22" Type="http://schemas.openxmlformats.org/officeDocument/2006/relationships/font" Target="fonts/Economica-italic.fntdata"/><Relationship Id="rId21" Type="http://schemas.openxmlformats.org/officeDocument/2006/relationships/font" Target="fonts/Economica-bold.fntdata"/><Relationship Id="rId24" Type="http://schemas.openxmlformats.org/officeDocument/2006/relationships/font" Target="fonts/Roboto-regular.fntdata"/><Relationship Id="rId23" Type="http://schemas.openxmlformats.org/officeDocument/2006/relationships/font" Target="fonts/Economica-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OpenSans-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91993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9199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61c9db82b2_1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61c9db82b2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c6f919934_0_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c6f91993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1a183b03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1a183b03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61ff3b13a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61ff3b13a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1ff3b13a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61ff3b13a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9cffd85a8e_0_2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9cffd85a8e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c6f919934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c6f91993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919934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91993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61beadcd4b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61beadcd4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1a183b032_0_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1a183b03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9cffd85a8e_0_29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9cffd85a8e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9d4d243de5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9d4d243de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1c9db82b2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61c9db82b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rtl="0"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rtl="0"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rtl="0"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rtl="0"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rtl="0"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rtl="0"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rtl="0"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rtl="0"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2"/>
              </a:buClr>
              <a:buSzPts val="16000"/>
              <a:buNone/>
              <a:defRPr sz="16000">
                <a:solidFill>
                  <a:schemeClr val="lt2"/>
                </a:solidFill>
              </a:defRPr>
            </a:lvl1pPr>
            <a:lvl2pPr lvl="1" rtl="0" algn="ctr">
              <a:spcBef>
                <a:spcPts val="0"/>
              </a:spcBef>
              <a:spcAft>
                <a:spcPts val="0"/>
              </a:spcAft>
              <a:buClr>
                <a:schemeClr val="lt2"/>
              </a:buClr>
              <a:buSzPts val="16000"/>
              <a:buNone/>
              <a:defRPr sz="16000">
                <a:solidFill>
                  <a:schemeClr val="lt2"/>
                </a:solidFill>
              </a:defRPr>
            </a:lvl2pPr>
            <a:lvl3pPr lvl="2" rtl="0" algn="ctr">
              <a:spcBef>
                <a:spcPts val="0"/>
              </a:spcBef>
              <a:spcAft>
                <a:spcPts val="0"/>
              </a:spcAft>
              <a:buClr>
                <a:schemeClr val="lt2"/>
              </a:buClr>
              <a:buSzPts val="16000"/>
              <a:buNone/>
              <a:defRPr sz="16000">
                <a:solidFill>
                  <a:schemeClr val="lt2"/>
                </a:solidFill>
              </a:defRPr>
            </a:lvl3pPr>
            <a:lvl4pPr lvl="3" rtl="0" algn="ctr">
              <a:spcBef>
                <a:spcPts val="0"/>
              </a:spcBef>
              <a:spcAft>
                <a:spcPts val="0"/>
              </a:spcAft>
              <a:buClr>
                <a:schemeClr val="lt2"/>
              </a:buClr>
              <a:buSzPts val="16000"/>
              <a:buNone/>
              <a:defRPr sz="16000">
                <a:solidFill>
                  <a:schemeClr val="lt2"/>
                </a:solidFill>
              </a:defRPr>
            </a:lvl4pPr>
            <a:lvl5pPr lvl="4" rtl="0" algn="ctr">
              <a:spcBef>
                <a:spcPts val="0"/>
              </a:spcBef>
              <a:spcAft>
                <a:spcPts val="0"/>
              </a:spcAft>
              <a:buClr>
                <a:schemeClr val="lt2"/>
              </a:buClr>
              <a:buSzPts val="16000"/>
              <a:buNone/>
              <a:defRPr sz="16000">
                <a:solidFill>
                  <a:schemeClr val="lt2"/>
                </a:solidFill>
              </a:defRPr>
            </a:lvl5pPr>
            <a:lvl6pPr lvl="5" rtl="0" algn="ctr">
              <a:spcBef>
                <a:spcPts val="0"/>
              </a:spcBef>
              <a:spcAft>
                <a:spcPts val="0"/>
              </a:spcAft>
              <a:buClr>
                <a:schemeClr val="lt2"/>
              </a:buClr>
              <a:buSzPts val="16000"/>
              <a:buNone/>
              <a:defRPr sz="16000">
                <a:solidFill>
                  <a:schemeClr val="lt2"/>
                </a:solidFill>
              </a:defRPr>
            </a:lvl6pPr>
            <a:lvl7pPr lvl="6" rtl="0" algn="ctr">
              <a:spcBef>
                <a:spcPts val="0"/>
              </a:spcBef>
              <a:spcAft>
                <a:spcPts val="0"/>
              </a:spcAft>
              <a:buClr>
                <a:schemeClr val="lt2"/>
              </a:buClr>
              <a:buSzPts val="16000"/>
              <a:buNone/>
              <a:defRPr sz="16000">
                <a:solidFill>
                  <a:schemeClr val="lt2"/>
                </a:solidFill>
              </a:defRPr>
            </a:lvl7pPr>
            <a:lvl8pPr lvl="7" rtl="0" algn="ctr">
              <a:spcBef>
                <a:spcPts val="0"/>
              </a:spcBef>
              <a:spcAft>
                <a:spcPts val="0"/>
              </a:spcAft>
              <a:buClr>
                <a:schemeClr val="lt2"/>
              </a:buClr>
              <a:buSzPts val="16000"/>
              <a:buNone/>
              <a:defRPr sz="16000">
                <a:solidFill>
                  <a:schemeClr val="lt2"/>
                </a:solidFill>
              </a:defRPr>
            </a:lvl8pPr>
            <a:lvl9pPr lvl="8" rtl="0"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4200"/>
              <a:buNone/>
              <a:defRPr>
                <a:solidFill>
                  <a:schemeClr val="lt2"/>
                </a:solidFill>
              </a:defRPr>
            </a:lvl1pPr>
            <a:lvl2pPr lvl="1" rtl="0" algn="ctr">
              <a:spcBef>
                <a:spcPts val="0"/>
              </a:spcBef>
              <a:spcAft>
                <a:spcPts val="0"/>
              </a:spcAft>
              <a:buClr>
                <a:schemeClr val="lt2"/>
              </a:buClr>
              <a:buSzPts val="4200"/>
              <a:buNone/>
              <a:defRPr>
                <a:solidFill>
                  <a:schemeClr val="lt2"/>
                </a:solidFill>
              </a:defRPr>
            </a:lvl2pPr>
            <a:lvl3pPr lvl="2" rtl="0" algn="ctr">
              <a:spcBef>
                <a:spcPts val="0"/>
              </a:spcBef>
              <a:spcAft>
                <a:spcPts val="0"/>
              </a:spcAft>
              <a:buClr>
                <a:schemeClr val="lt2"/>
              </a:buClr>
              <a:buSzPts val="4200"/>
              <a:buNone/>
              <a:defRPr>
                <a:solidFill>
                  <a:schemeClr val="lt2"/>
                </a:solidFill>
              </a:defRPr>
            </a:lvl3pPr>
            <a:lvl4pPr lvl="3" rtl="0" algn="ctr">
              <a:spcBef>
                <a:spcPts val="0"/>
              </a:spcBef>
              <a:spcAft>
                <a:spcPts val="0"/>
              </a:spcAft>
              <a:buClr>
                <a:schemeClr val="lt2"/>
              </a:buClr>
              <a:buSzPts val="4200"/>
              <a:buNone/>
              <a:defRPr>
                <a:solidFill>
                  <a:schemeClr val="lt2"/>
                </a:solidFill>
              </a:defRPr>
            </a:lvl4pPr>
            <a:lvl5pPr lvl="4" rtl="0" algn="ctr">
              <a:spcBef>
                <a:spcPts val="0"/>
              </a:spcBef>
              <a:spcAft>
                <a:spcPts val="0"/>
              </a:spcAft>
              <a:buClr>
                <a:schemeClr val="lt2"/>
              </a:buClr>
              <a:buSzPts val="4200"/>
              <a:buNone/>
              <a:defRPr>
                <a:solidFill>
                  <a:schemeClr val="lt2"/>
                </a:solidFill>
              </a:defRPr>
            </a:lvl5pPr>
            <a:lvl6pPr lvl="5" rtl="0" algn="ctr">
              <a:spcBef>
                <a:spcPts val="0"/>
              </a:spcBef>
              <a:spcAft>
                <a:spcPts val="0"/>
              </a:spcAft>
              <a:buClr>
                <a:schemeClr val="lt2"/>
              </a:buClr>
              <a:buSzPts val="4200"/>
              <a:buNone/>
              <a:defRPr>
                <a:solidFill>
                  <a:schemeClr val="lt2"/>
                </a:solidFill>
              </a:defRPr>
            </a:lvl6pPr>
            <a:lvl7pPr lvl="6" rtl="0" algn="ctr">
              <a:spcBef>
                <a:spcPts val="0"/>
              </a:spcBef>
              <a:spcAft>
                <a:spcPts val="0"/>
              </a:spcAft>
              <a:buClr>
                <a:schemeClr val="lt2"/>
              </a:buClr>
              <a:buSzPts val="4200"/>
              <a:buNone/>
              <a:defRPr>
                <a:solidFill>
                  <a:schemeClr val="lt2"/>
                </a:solidFill>
              </a:defRPr>
            </a:lvl7pPr>
            <a:lvl8pPr lvl="7" rtl="0" algn="ctr">
              <a:spcBef>
                <a:spcPts val="0"/>
              </a:spcBef>
              <a:spcAft>
                <a:spcPts val="0"/>
              </a:spcAft>
              <a:buClr>
                <a:schemeClr val="lt2"/>
              </a:buClr>
              <a:buSzPts val="4200"/>
              <a:buNone/>
              <a:defRPr>
                <a:solidFill>
                  <a:schemeClr val="lt2"/>
                </a:solidFill>
              </a:defRPr>
            </a:lvl8pPr>
            <a:lvl9pPr lvl="8" rtl="0"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rtl="0"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rtl="0"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rtl="0"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rtl="0"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rtl="0"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rtl="0"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rtl="0"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rtl="0"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Economica"/>
                <a:ea typeface="Economica"/>
                <a:cs typeface="Economica"/>
                <a:sym typeface="Economica"/>
              </a:defRPr>
            </a:lvl1pPr>
            <a:lvl2pPr lvl="1" rtl="0" algn="r">
              <a:buNone/>
              <a:defRPr sz="1000">
                <a:solidFill>
                  <a:schemeClr val="dk1"/>
                </a:solidFill>
                <a:latin typeface="Economica"/>
                <a:ea typeface="Economica"/>
                <a:cs typeface="Economica"/>
                <a:sym typeface="Economica"/>
              </a:defRPr>
            </a:lvl2pPr>
            <a:lvl3pPr lvl="2" rtl="0" algn="r">
              <a:buNone/>
              <a:defRPr sz="1000">
                <a:solidFill>
                  <a:schemeClr val="dk1"/>
                </a:solidFill>
                <a:latin typeface="Economica"/>
                <a:ea typeface="Economica"/>
                <a:cs typeface="Economica"/>
                <a:sym typeface="Economica"/>
              </a:defRPr>
            </a:lvl3pPr>
            <a:lvl4pPr lvl="3" rtl="0" algn="r">
              <a:buNone/>
              <a:defRPr sz="1000">
                <a:solidFill>
                  <a:schemeClr val="dk1"/>
                </a:solidFill>
                <a:latin typeface="Economica"/>
                <a:ea typeface="Economica"/>
                <a:cs typeface="Economica"/>
                <a:sym typeface="Economica"/>
              </a:defRPr>
            </a:lvl4pPr>
            <a:lvl5pPr lvl="4" rtl="0" algn="r">
              <a:buNone/>
              <a:defRPr sz="1000">
                <a:solidFill>
                  <a:schemeClr val="dk1"/>
                </a:solidFill>
                <a:latin typeface="Economica"/>
                <a:ea typeface="Economica"/>
                <a:cs typeface="Economica"/>
                <a:sym typeface="Economica"/>
              </a:defRPr>
            </a:lvl5pPr>
            <a:lvl6pPr lvl="5" rtl="0" algn="r">
              <a:buNone/>
              <a:defRPr sz="1000">
                <a:solidFill>
                  <a:schemeClr val="dk1"/>
                </a:solidFill>
                <a:latin typeface="Economica"/>
                <a:ea typeface="Economica"/>
                <a:cs typeface="Economica"/>
                <a:sym typeface="Economica"/>
              </a:defRPr>
            </a:lvl6pPr>
            <a:lvl7pPr lvl="6" rtl="0" algn="r">
              <a:buNone/>
              <a:defRPr sz="1000">
                <a:solidFill>
                  <a:schemeClr val="dk1"/>
                </a:solidFill>
                <a:latin typeface="Economica"/>
                <a:ea typeface="Economica"/>
                <a:cs typeface="Economica"/>
                <a:sym typeface="Economica"/>
              </a:defRPr>
            </a:lvl7pPr>
            <a:lvl8pPr lvl="7" rtl="0" algn="r">
              <a:buNone/>
              <a:defRPr sz="1000">
                <a:solidFill>
                  <a:schemeClr val="dk1"/>
                </a:solidFill>
                <a:latin typeface="Economica"/>
                <a:ea typeface="Economica"/>
                <a:cs typeface="Economica"/>
                <a:sym typeface="Economica"/>
              </a:defRPr>
            </a:lvl8pPr>
            <a:lvl9pPr lvl="8" rtl="0"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hyperlink" Target="https://doi.org/10.xxxx/yyyy" TargetMode="External"/><Relationship Id="rId4" Type="http://schemas.openxmlformats.org/officeDocument/2006/relationships/hyperlink" Target="https://doi.org/10.xxxx/yyyy"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2346250" y="874750"/>
            <a:ext cx="4456200" cy="1413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000"/>
              <a:t>Distributed Edge Computing </a:t>
            </a:r>
            <a:endParaRPr sz="3000"/>
          </a:p>
          <a:p>
            <a:pPr indent="0" lvl="0" marL="0" rtl="0" algn="ctr">
              <a:spcBef>
                <a:spcPts val="0"/>
              </a:spcBef>
              <a:spcAft>
                <a:spcPts val="0"/>
              </a:spcAft>
              <a:buNone/>
            </a:pPr>
            <a:r>
              <a:rPr lang="en" sz="3000"/>
              <a:t>for Real-time Drip Irrigation </a:t>
            </a:r>
            <a:endParaRPr sz="3000"/>
          </a:p>
          <a:p>
            <a:pPr indent="0" lvl="0" marL="0" rtl="0" algn="ctr">
              <a:spcBef>
                <a:spcPts val="0"/>
              </a:spcBef>
              <a:spcAft>
                <a:spcPts val="0"/>
              </a:spcAft>
              <a:buNone/>
            </a:pPr>
            <a:r>
              <a:rPr lang="en" sz="3000"/>
              <a:t>Monitoring System</a:t>
            </a:r>
            <a:endParaRPr sz="3000"/>
          </a:p>
        </p:txBody>
      </p:sp>
      <p:sp>
        <p:nvSpPr>
          <p:cNvPr id="63" name="Google Shape;63;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4" name="Google Shape;64;p13"/>
          <p:cNvSpPr txBox="1"/>
          <p:nvPr/>
        </p:nvSpPr>
        <p:spPr>
          <a:xfrm>
            <a:off x="2682275" y="2300525"/>
            <a:ext cx="3979200" cy="1975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Tasnim Fuyara Chhoan (23366035)</a:t>
            </a:r>
            <a:endParaRPr sz="1500">
              <a:solidFill>
                <a:srgbClr val="1E1E1E"/>
              </a:solidFill>
              <a:latin typeface="Roboto"/>
              <a:ea typeface="Roboto"/>
              <a:cs typeface="Roboto"/>
              <a:sym typeface="Roboto"/>
            </a:endParaRPr>
          </a:p>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Abrar Al Sayem (18201194)</a:t>
            </a:r>
            <a:endParaRPr sz="1500">
              <a:solidFill>
                <a:srgbClr val="1E1E1E"/>
              </a:solidFill>
              <a:latin typeface="Roboto"/>
              <a:ea typeface="Roboto"/>
              <a:cs typeface="Roboto"/>
              <a:sym typeface="Roboto"/>
            </a:endParaRPr>
          </a:p>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Ripa Sarkar(23366009)</a:t>
            </a:r>
            <a:endParaRPr sz="1500">
              <a:solidFill>
                <a:srgbClr val="1E1E1E"/>
              </a:solidFill>
              <a:latin typeface="Roboto"/>
              <a:ea typeface="Roboto"/>
              <a:cs typeface="Roboto"/>
              <a:sym typeface="Roboto"/>
            </a:endParaRPr>
          </a:p>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Ashika Islam (22273013)</a:t>
            </a:r>
            <a:endParaRPr sz="1500">
              <a:solidFill>
                <a:srgbClr val="1E1E1E"/>
              </a:solidFill>
              <a:latin typeface="Roboto"/>
              <a:ea typeface="Roboto"/>
              <a:cs typeface="Roboto"/>
              <a:sym typeface="Roboto"/>
            </a:endParaRPr>
          </a:p>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Mehnaz Ara Faizul (ST)</a:t>
            </a:r>
            <a:endParaRPr sz="1500">
              <a:solidFill>
                <a:srgbClr val="1E1E1E"/>
              </a:solidFill>
              <a:latin typeface="Roboto"/>
              <a:ea typeface="Roboto"/>
              <a:cs typeface="Roboto"/>
              <a:sym typeface="Roboto"/>
            </a:endParaRPr>
          </a:p>
          <a:p>
            <a:pPr indent="-323850" lvl="0" marL="457200" rtl="0" algn="l">
              <a:spcBef>
                <a:spcPts val="0"/>
              </a:spcBef>
              <a:spcAft>
                <a:spcPts val="0"/>
              </a:spcAft>
              <a:buClr>
                <a:srgbClr val="1E1E1E"/>
              </a:buClr>
              <a:buSzPts val="1500"/>
              <a:buFont typeface="Roboto"/>
              <a:buAutoNum type="arabicPeriod"/>
            </a:pPr>
            <a:r>
              <a:rPr lang="en" sz="1500">
                <a:solidFill>
                  <a:srgbClr val="1E1E1E"/>
                </a:solidFill>
                <a:latin typeface="Roboto"/>
                <a:ea typeface="Roboto"/>
                <a:cs typeface="Roboto"/>
                <a:sym typeface="Roboto"/>
              </a:rPr>
              <a:t>Humaion Kabir Mehedi (RA)</a:t>
            </a:r>
            <a:endParaRPr sz="1500">
              <a:solidFill>
                <a:srgbClr val="1E1E1E"/>
              </a:solidFill>
              <a:latin typeface="Roboto"/>
              <a:ea typeface="Roboto"/>
              <a:cs typeface="Roboto"/>
              <a:sym typeface="Roboto"/>
            </a:endParaRPr>
          </a:p>
          <a:p>
            <a:pPr indent="0" lvl="0" marL="457200" rtl="0" algn="l">
              <a:spcBef>
                <a:spcPts val="0"/>
              </a:spcBef>
              <a:spcAft>
                <a:spcPts val="0"/>
              </a:spcAft>
              <a:buNone/>
            </a:pPr>
            <a:r>
              <a:t/>
            </a:r>
            <a:endParaRPr sz="1500">
              <a:solidFill>
                <a:srgbClr val="1E1E1E"/>
              </a:solidFill>
              <a:latin typeface="Roboto"/>
              <a:ea typeface="Roboto"/>
              <a:cs typeface="Roboto"/>
              <a:sym typeface="Roboto"/>
            </a:endParaRPr>
          </a:p>
          <a:p>
            <a:pPr indent="0" lvl="0" marL="457200" rtl="0" algn="l">
              <a:spcBef>
                <a:spcPts val="0"/>
              </a:spcBef>
              <a:spcAft>
                <a:spcPts val="0"/>
              </a:spcAft>
              <a:buNone/>
            </a:pPr>
            <a:r>
              <a:rPr lang="en" sz="1800">
                <a:solidFill>
                  <a:srgbClr val="1E1E1E"/>
                </a:solidFill>
                <a:latin typeface="Roboto"/>
                <a:ea typeface="Roboto"/>
                <a:cs typeface="Roboto"/>
                <a:sym typeface="Roboto"/>
              </a:rPr>
              <a:t>             Team 21</a:t>
            </a:r>
            <a:endParaRPr sz="1800">
              <a:solidFill>
                <a:srgbClr val="1E1E1E"/>
              </a:solidFill>
              <a:latin typeface="Roboto"/>
              <a:ea typeface="Roboto"/>
              <a:cs typeface="Roboto"/>
              <a:sym typeface="Roboto"/>
            </a:endParaRPr>
          </a:p>
          <a:p>
            <a:pPr indent="0" lvl="0" marL="457200" rtl="0" algn="l">
              <a:spcBef>
                <a:spcPts val="0"/>
              </a:spcBef>
              <a:spcAft>
                <a:spcPts val="0"/>
              </a:spcAft>
              <a:buNone/>
            </a:pPr>
            <a:r>
              <a:t/>
            </a:r>
            <a:endParaRPr sz="1500">
              <a:solidFill>
                <a:srgbClr val="1E1E1E"/>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131" name="Google Shape;131;p22"/>
          <p:cNvGrpSpPr/>
          <p:nvPr/>
        </p:nvGrpSpPr>
        <p:grpSpPr>
          <a:xfrm>
            <a:off x="912820" y="1610215"/>
            <a:ext cx="198900" cy="593656"/>
            <a:chOff x="777447" y="1610215"/>
            <a:chExt cx="198900" cy="593656"/>
          </a:xfrm>
        </p:grpSpPr>
        <p:cxnSp>
          <p:nvCxnSpPr>
            <p:cNvPr id="132" name="Google Shape;132;p22"/>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133" name="Google Shape;133;p22"/>
            <p:cNvSpPr/>
            <p:nvPr/>
          </p:nvSpPr>
          <p:spPr>
            <a:xfrm>
              <a:off x="777447"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2"/>
          <p:cNvSpPr txBox="1"/>
          <p:nvPr>
            <p:ph idx="4294967295" type="body"/>
          </p:nvPr>
        </p:nvSpPr>
        <p:spPr>
          <a:xfrm>
            <a:off x="155675" y="881450"/>
            <a:ext cx="2242800" cy="4704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1200"/>
              </a:spcAft>
              <a:buNone/>
            </a:pPr>
            <a:r>
              <a:rPr lang="en" sz="1600">
                <a:solidFill>
                  <a:srgbClr val="434343"/>
                </a:solidFill>
              </a:rPr>
              <a:t>Edge Node Processing</a:t>
            </a:r>
            <a:endParaRPr sz="1600">
              <a:solidFill>
                <a:srgbClr val="434343"/>
              </a:solidFill>
            </a:endParaRPr>
          </a:p>
        </p:txBody>
      </p:sp>
      <p:sp>
        <p:nvSpPr>
          <p:cNvPr id="135" name="Google Shape;135;p22"/>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136" name="Google Shape;136;p22"/>
          <p:cNvGrpSpPr/>
          <p:nvPr/>
        </p:nvGrpSpPr>
        <p:grpSpPr>
          <a:xfrm>
            <a:off x="2266282" y="2938958"/>
            <a:ext cx="198900" cy="593656"/>
            <a:chOff x="2223534" y="2938958"/>
            <a:chExt cx="198900" cy="593656"/>
          </a:xfrm>
        </p:grpSpPr>
        <p:cxnSp>
          <p:nvCxnSpPr>
            <p:cNvPr id="137" name="Google Shape;137;p22"/>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138" name="Google Shape;138;p22"/>
            <p:cNvSpPr/>
            <p:nvPr/>
          </p:nvSpPr>
          <p:spPr>
            <a:xfrm flipH="1" rot="10800000">
              <a:off x="2223534"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22"/>
          <p:cNvSpPr txBox="1"/>
          <p:nvPr>
            <p:ph idx="4294967295" type="body"/>
          </p:nvPr>
        </p:nvSpPr>
        <p:spPr>
          <a:xfrm>
            <a:off x="1244325" y="3605325"/>
            <a:ext cx="2922900" cy="6810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600">
                <a:solidFill>
                  <a:srgbClr val="434343"/>
                </a:solidFill>
              </a:rPr>
              <a:t>Algorithmic Performance</a:t>
            </a:r>
            <a:endParaRPr sz="1600">
              <a:solidFill>
                <a:srgbClr val="434343"/>
              </a:solidFill>
            </a:endParaRPr>
          </a:p>
        </p:txBody>
      </p:sp>
      <p:sp>
        <p:nvSpPr>
          <p:cNvPr id="140" name="Google Shape;140;p22"/>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41" name="Google Shape;141;p22"/>
          <p:cNvSpPr txBox="1"/>
          <p:nvPr>
            <p:ph idx="4294967295" type="body"/>
          </p:nvPr>
        </p:nvSpPr>
        <p:spPr>
          <a:xfrm>
            <a:off x="3563325" y="2336550"/>
            <a:ext cx="2051100" cy="4704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lang="en">
                <a:solidFill>
                  <a:schemeClr val="lt1"/>
                </a:solidFill>
              </a:rPr>
              <a:t>Observations</a:t>
            </a:r>
            <a:endParaRPr>
              <a:solidFill>
                <a:schemeClr val="lt1"/>
              </a:solidFill>
            </a:endParaRPr>
          </a:p>
        </p:txBody>
      </p:sp>
      <p:grpSp>
        <p:nvGrpSpPr>
          <p:cNvPr id="142" name="Google Shape;142;p22"/>
          <p:cNvGrpSpPr/>
          <p:nvPr/>
        </p:nvGrpSpPr>
        <p:grpSpPr>
          <a:xfrm>
            <a:off x="4058732" y="1610215"/>
            <a:ext cx="198900" cy="593656"/>
            <a:chOff x="3918084" y="1610215"/>
            <a:chExt cx="198900" cy="593656"/>
          </a:xfrm>
        </p:grpSpPr>
        <p:cxnSp>
          <p:nvCxnSpPr>
            <p:cNvPr id="143" name="Google Shape;143;p22"/>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44" name="Google Shape;144;p22"/>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22"/>
          <p:cNvSpPr txBox="1"/>
          <p:nvPr>
            <p:ph idx="4294967295" type="body"/>
          </p:nvPr>
        </p:nvSpPr>
        <p:spPr>
          <a:xfrm>
            <a:off x="2986825" y="919850"/>
            <a:ext cx="2242800" cy="393600"/>
          </a:xfrm>
          <a:prstGeom prst="rect">
            <a:avLst/>
          </a:prstGeom>
        </p:spPr>
        <p:txBody>
          <a:bodyPr anchorCtr="0" anchor="t" bIns="91425" lIns="91425" spcFirstLastPara="1" rIns="91425" wrap="square" tIns="91425">
            <a:normAutofit fontScale="77500"/>
          </a:bodyPr>
          <a:lstStyle/>
          <a:p>
            <a:pPr indent="0" lvl="0" marL="0" rtl="0" algn="ctr">
              <a:spcBef>
                <a:spcPts val="0"/>
              </a:spcBef>
              <a:spcAft>
                <a:spcPts val="1200"/>
              </a:spcAft>
              <a:buNone/>
            </a:pPr>
            <a:r>
              <a:rPr lang="en" sz="1600">
                <a:solidFill>
                  <a:srgbClr val="434343"/>
                </a:solidFill>
              </a:rPr>
              <a:t>Latency and Response Time</a:t>
            </a:r>
            <a:endParaRPr sz="1600">
              <a:solidFill>
                <a:srgbClr val="434343"/>
              </a:solidFill>
            </a:endParaRPr>
          </a:p>
        </p:txBody>
      </p:sp>
      <p:sp>
        <p:nvSpPr>
          <p:cNvPr id="146" name="Google Shape;146;p22"/>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147" name="Google Shape;147;p22"/>
          <p:cNvGrpSpPr/>
          <p:nvPr/>
        </p:nvGrpSpPr>
        <p:grpSpPr>
          <a:xfrm>
            <a:off x="5973070" y="2938958"/>
            <a:ext cx="198900" cy="593656"/>
            <a:chOff x="5958946" y="2938958"/>
            <a:chExt cx="198900" cy="593656"/>
          </a:xfrm>
        </p:grpSpPr>
        <p:cxnSp>
          <p:nvCxnSpPr>
            <p:cNvPr id="148" name="Google Shape;148;p22"/>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149" name="Google Shape;149;p22"/>
            <p:cNvSpPr/>
            <p:nvPr/>
          </p:nvSpPr>
          <p:spPr>
            <a:xfrm flipH="1" rot="10800000">
              <a:off x="5958946"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22"/>
          <p:cNvSpPr txBox="1"/>
          <p:nvPr>
            <p:ph idx="4294967295" type="body"/>
          </p:nvPr>
        </p:nvSpPr>
        <p:spPr>
          <a:xfrm>
            <a:off x="5126900" y="3605325"/>
            <a:ext cx="2333400" cy="536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600">
                <a:solidFill>
                  <a:srgbClr val="434343"/>
                </a:solidFill>
              </a:rPr>
              <a:t>Energy Efficiency</a:t>
            </a:r>
            <a:endParaRPr sz="1600">
              <a:solidFill>
                <a:srgbClr val="434343"/>
              </a:solidFill>
            </a:endParaRPr>
          </a:p>
        </p:txBody>
      </p:sp>
      <p:sp>
        <p:nvSpPr>
          <p:cNvPr id="151" name="Google Shape;151;p22"/>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152" name="Google Shape;152;p22"/>
          <p:cNvGrpSpPr/>
          <p:nvPr/>
        </p:nvGrpSpPr>
        <p:grpSpPr>
          <a:xfrm>
            <a:off x="7669807" y="1610215"/>
            <a:ext cx="198900" cy="593656"/>
            <a:chOff x="3918084" y="1610215"/>
            <a:chExt cx="198900" cy="593656"/>
          </a:xfrm>
        </p:grpSpPr>
        <p:cxnSp>
          <p:nvCxnSpPr>
            <p:cNvPr id="153" name="Google Shape;153;p22"/>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54" name="Google Shape;154;p22"/>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22"/>
          <p:cNvSpPr txBox="1"/>
          <p:nvPr>
            <p:ph idx="4294967295" type="body"/>
          </p:nvPr>
        </p:nvSpPr>
        <p:spPr>
          <a:xfrm>
            <a:off x="6685975" y="856325"/>
            <a:ext cx="2242800" cy="393600"/>
          </a:xfrm>
          <a:prstGeom prst="rect">
            <a:avLst/>
          </a:prstGeom>
        </p:spPr>
        <p:txBody>
          <a:bodyPr anchorCtr="0" anchor="t" bIns="91425" lIns="91425" spcFirstLastPara="1" rIns="91425" wrap="square" tIns="91425">
            <a:normAutofit fontScale="85000"/>
          </a:bodyPr>
          <a:lstStyle/>
          <a:p>
            <a:pPr indent="0" lvl="0" marL="0" rtl="0" algn="ctr">
              <a:spcBef>
                <a:spcPts val="0"/>
              </a:spcBef>
              <a:spcAft>
                <a:spcPts val="1200"/>
              </a:spcAft>
              <a:buNone/>
            </a:pPr>
            <a:r>
              <a:rPr lang="en" sz="1600">
                <a:solidFill>
                  <a:srgbClr val="434343"/>
                </a:solidFill>
              </a:rPr>
              <a:t>System Scalability</a:t>
            </a:r>
            <a:endParaRPr sz="1600">
              <a:solidFill>
                <a:srgbClr val="434343"/>
              </a:solidFill>
            </a:endParaRPr>
          </a:p>
        </p:txBody>
      </p:sp>
      <p:sp>
        <p:nvSpPr>
          <p:cNvPr id="156" name="Google Shape;15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P</a:t>
            </a:r>
            <a:r>
              <a:rPr lang="en" sz="4000"/>
              <a:t>otential challenges</a:t>
            </a:r>
            <a:endParaRPr sz="4000"/>
          </a:p>
        </p:txBody>
      </p:sp>
      <p:sp>
        <p:nvSpPr>
          <p:cNvPr id="162" name="Google Shape;16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3" name="Google Shape;163;p23"/>
          <p:cNvSpPr txBox="1"/>
          <p:nvPr/>
        </p:nvSpPr>
        <p:spPr>
          <a:xfrm>
            <a:off x="398625" y="1364950"/>
            <a:ext cx="6075900" cy="25488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Edge and Cloud Integration Complexity</a:t>
            </a:r>
            <a:endParaRPr sz="1800">
              <a:solidFill>
                <a:schemeClr val="dk1"/>
              </a:solidFill>
              <a:latin typeface="Open Sans"/>
              <a:ea typeface="Open Sans"/>
              <a:cs typeface="Open Sans"/>
              <a:sym typeface="Open Sans"/>
            </a:endParaRPr>
          </a:p>
          <a:p>
            <a:pPr indent="-342900" lvl="0" marL="457200" rtl="0" algn="l">
              <a:lnSpc>
                <a:spcPct val="150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Data Management and Processing</a:t>
            </a:r>
            <a:endParaRPr sz="1800">
              <a:solidFill>
                <a:schemeClr val="dk1"/>
              </a:solidFill>
              <a:latin typeface="Open Sans"/>
              <a:ea typeface="Open Sans"/>
              <a:cs typeface="Open Sans"/>
              <a:sym typeface="Open Sans"/>
            </a:endParaRPr>
          </a:p>
          <a:p>
            <a:pPr indent="-342900" lvl="0" marL="457200" rtl="0" algn="l">
              <a:lnSpc>
                <a:spcPct val="150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Network Connectivity</a:t>
            </a:r>
            <a:endParaRPr sz="1800">
              <a:solidFill>
                <a:schemeClr val="dk1"/>
              </a:solidFill>
              <a:latin typeface="Open Sans"/>
              <a:ea typeface="Open Sans"/>
              <a:cs typeface="Open Sans"/>
              <a:sym typeface="Open Sans"/>
            </a:endParaRPr>
          </a:p>
          <a:p>
            <a:pPr indent="-342900" lvl="0" marL="457200" rtl="0" algn="l">
              <a:lnSpc>
                <a:spcPct val="150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Scalability and Adaptability</a:t>
            </a:r>
            <a:endParaRPr sz="1800">
              <a:solidFill>
                <a:schemeClr val="dk1"/>
              </a:solidFill>
              <a:latin typeface="Open Sans"/>
              <a:ea typeface="Open Sans"/>
              <a:cs typeface="Open Sans"/>
              <a:sym typeface="Open Sans"/>
            </a:endParaRPr>
          </a:p>
          <a:p>
            <a:pPr indent="-342900" lvl="0" marL="457200" rtl="0" algn="l">
              <a:lnSpc>
                <a:spcPct val="150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More Advanced Algorithms (ML/DL)</a:t>
            </a:r>
            <a:endParaRPr sz="1800">
              <a:solidFill>
                <a:schemeClr val="dk1"/>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475500" y="319825"/>
            <a:ext cx="8222100" cy="675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4000"/>
              <a:t>Conclusion</a:t>
            </a:r>
            <a:endParaRPr sz="4000"/>
          </a:p>
        </p:txBody>
      </p:sp>
      <p:sp>
        <p:nvSpPr>
          <p:cNvPr id="169" name="Google Shape;169;p24"/>
          <p:cNvSpPr txBox="1"/>
          <p:nvPr>
            <p:ph idx="1" type="body"/>
          </p:nvPr>
        </p:nvSpPr>
        <p:spPr>
          <a:xfrm>
            <a:off x="475500" y="1193550"/>
            <a:ext cx="8222100" cy="359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Drip irrigation system simulation has emerged as a powerful tool for optimizing water use efficiency in agriculture.</a:t>
            </a:r>
            <a:endParaRPr/>
          </a:p>
          <a:p>
            <a:pPr indent="-342900" lvl="0" marL="457200" rtl="0" algn="just">
              <a:spcBef>
                <a:spcPts val="0"/>
              </a:spcBef>
              <a:spcAft>
                <a:spcPts val="0"/>
              </a:spcAft>
              <a:buSzPts val="1800"/>
              <a:buChar char="●"/>
            </a:pPr>
            <a:r>
              <a:rPr lang="en"/>
              <a:t>Enabling real-time data processing at the edge for optimal water management in agriculture.</a:t>
            </a:r>
            <a:endParaRPr/>
          </a:p>
          <a:p>
            <a:pPr indent="-342900" lvl="0" marL="457200" rtl="0" algn="just">
              <a:spcBef>
                <a:spcPts val="0"/>
              </a:spcBef>
              <a:spcAft>
                <a:spcPts val="0"/>
              </a:spcAft>
              <a:buSzPts val="1800"/>
              <a:buChar char="●"/>
            </a:pPr>
            <a:r>
              <a:rPr lang="en"/>
              <a:t>Key challenges, including technical integration, data management, network reliability, and cost considerations</a:t>
            </a:r>
            <a:endParaRPr/>
          </a:p>
          <a:p>
            <a:pPr indent="-342900" lvl="0" marL="457200" rtl="0" algn="just">
              <a:spcBef>
                <a:spcPts val="0"/>
              </a:spcBef>
              <a:spcAft>
                <a:spcPts val="0"/>
              </a:spcAft>
              <a:buSzPts val="1800"/>
              <a:buChar char="●"/>
            </a:pPr>
            <a:r>
              <a:rPr lang="en"/>
              <a:t>Integrating advanced features, such as Machine learning and Deep Learning, can further improve efficiency and sustainability.</a:t>
            </a:r>
            <a:endParaRPr/>
          </a:p>
        </p:txBody>
      </p:sp>
      <p:sp>
        <p:nvSpPr>
          <p:cNvPr id="170" name="Google Shape;17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475500" y="167425"/>
            <a:ext cx="8222100" cy="675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4000"/>
              <a:t>References</a:t>
            </a:r>
            <a:r>
              <a:rPr lang="en" sz="4000"/>
              <a:t> </a:t>
            </a:r>
            <a:endParaRPr sz="4000"/>
          </a:p>
        </p:txBody>
      </p:sp>
      <p:sp>
        <p:nvSpPr>
          <p:cNvPr id="176" name="Google Shape;176;p25"/>
          <p:cNvSpPr txBox="1"/>
          <p:nvPr>
            <p:ph idx="1" type="body"/>
          </p:nvPr>
        </p:nvSpPr>
        <p:spPr>
          <a:xfrm>
            <a:off x="475500" y="995725"/>
            <a:ext cx="8222100" cy="3667500"/>
          </a:xfrm>
          <a:prstGeom prst="rect">
            <a:avLst/>
          </a:prstGeom>
        </p:spPr>
        <p:txBody>
          <a:bodyPr anchorCtr="0" anchor="t" bIns="91425" lIns="91425" spcFirstLastPara="1" rIns="91425" wrap="square" tIns="91425">
            <a:normAutofit/>
          </a:bodyPr>
          <a:lstStyle/>
          <a:p>
            <a:pPr indent="0" lvl="0" marL="0" rtl="0" algn="just">
              <a:lnSpc>
                <a:spcPct val="95000"/>
              </a:lnSpc>
              <a:spcBef>
                <a:spcPts val="0"/>
              </a:spcBef>
              <a:spcAft>
                <a:spcPts val="0"/>
              </a:spcAft>
              <a:buNone/>
            </a:pPr>
            <a:r>
              <a:rPr lang="en" sz="1600">
                <a:latin typeface="Arial"/>
                <a:ea typeface="Arial"/>
                <a:cs typeface="Arial"/>
                <a:sym typeface="Arial"/>
              </a:rPr>
              <a:t>[1] Bou-Harb, E., Fachkha, C., Pourzandi, M., Debbabi, M., &amp; Assi, C. (2013). Communication security for smart grid distribution networks. IEEE Communications Magazine, 51(1), 42-49. </a:t>
            </a:r>
            <a:r>
              <a:rPr lang="en" sz="1600" u="sng">
                <a:solidFill>
                  <a:schemeClr val="hlink"/>
                </a:solidFill>
                <a:latin typeface="Arial"/>
                <a:ea typeface="Arial"/>
                <a:cs typeface="Arial"/>
                <a:sym typeface="Arial"/>
                <a:hlinkClick r:id="rId3"/>
              </a:rPr>
              <a:t>https://doi.org/10.xxxx/yyyy</a:t>
            </a:r>
            <a:endParaRPr sz="1600">
              <a:latin typeface="Arial"/>
              <a:ea typeface="Arial"/>
              <a:cs typeface="Arial"/>
              <a:sym typeface="Arial"/>
            </a:endParaRPr>
          </a:p>
          <a:p>
            <a:pPr indent="0" lvl="0" marL="0" rtl="0" algn="just">
              <a:lnSpc>
                <a:spcPct val="95000"/>
              </a:lnSpc>
              <a:spcBef>
                <a:spcPts val="1200"/>
              </a:spcBef>
              <a:spcAft>
                <a:spcPts val="0"/>
              </a:spcAft>
              <a:buNone/>
            </a:pPr>
            <a:r>
              <a:rPr lang="en" sz="1600">
                <a:latin typeface="Arial"/>
                <a:ea typeface="Arial"/>
                <a:cs typeface="Arial"/>
                <a:sym typeface="Arial"/>
              </a:rPr>
              <a:t>[2] Bou-Harb, E., Fachkha, C., Pourzandi, M., Debbabi, M., &amp; Assi, C. (2013, January). Communication security for smart grid distribution networks. IEEE Communications Magazine, 51(1), 42-49. </a:t>
            </a:r>
            <a:r>
              <a:rPr lang="en" sz="1600" u="sng">
                <a:solidFill>
                  <a:schemeClr val="hlink"/>
                </a:solidFill>
                <a:latin typeface="Arial"/>
                <a:ea typeface="Arial"/>
                <a:cs typeface="Arial"/>
                <a:sym typeface="Arial"/>
                <a:hlinkClick r:id="rId4"/>
              </a:rPr>
              <a:t>https://doi.org/10.xxxx/yyyy</a:t>
            </a:r>
            <a:endParaRPr sz="1600">
              <a:latin typeface="Arial"/>
              <a:ea typeface="Arial"/>
              <a:cs typeface="Arial"/>
              <a:sym typeface="Arial"/>
            </a:endParaRPr>
          </a:p>
          <a:p>
            <a:pPr indent="0" lvl="0" marL="0" rtl="0" algn="just">
              <a:lnSpc>
                <a:spcPct val="95000"/>
              </a:lnSpc>
              <a:spcBef>
                <a:spcPts val="1200"/>
              </a:spcBef>
              <a:spcAft>
                <a:spcPts val="0"/>
              </a:spcAft>
              <a:buNone/>
            </a:pPr>
            <a:r>
              <a:rPr lang="en" sz="1600">
                <a:latin typeface="Arial"/>
                <a:ea typeface="Arial"/>
                <a:cs typeface="Arial"/>
                <a:sym typeface="Arial"/>
              </a:rPr>
              <a:t>[3] Y. Huang, Y. Lu, F. Wang, X. Fan, J. Liu, and V. C. M. Leung, "An Edge Computing Framework for Real-Time Monitoring in Smart Grid," 2018 IEEE International Conference on Industrial Internet (ICII), 18 November 2018, 978-1-5386-7771-1/18/$31.00.</a:t>
            </a:r>
            <a:endParaRPr sz="1600">
              <a:latin typeface="Arial"/>
              <a:ea typeface="Arial"/>
              <a:cs typeface="Arial"/>
              <a:sym typeface="Arial"/>
            </a:endParaRPr>
          </a:p>
          <a:p>
            <a:pPr indent="0" lvl="0" marL="0" rtl="0" algn="just">
              <a:lnSpc>
                <a:spcPct val="95000"/>
              </a:lnSpc>
              <a:spcBef>
                <a:spcPts val="1200"/>
              </a:spcBef>
              <a:spcAft>
                <a:spcPts val="1200"/>
              </a:spcAft>
              <a:buNone/>
            </a:pPr>
            <a:r>
              <a:rPr lang="en" sz="1600">
                <a:latin typeface="Arial"/>
                <a:ea typeface="Arial"/>
                <a:cs typeface="Arial"/>
                <a:sym typeface="Arial"/>
              </a:rPr>
              <a:t>[4] Wei Zhao, Xuan Wang, Bozhao Qi, &amp; Troy Runge. (2020). Ground-Level Mapping and Navigating for Agriculture Based on IoT and Computer Vision. API (Digital Object Identifier 10.1109/ACCESS.2020.3043662).</a:t>
            </a:r>
            <a:endParaRPr sz="1600">
              <a:latin typeface="Arial"/>
              <a:ea typeface="Arial"/>
              <a:cs typeface="Arial"/>
              <a:sym typeface="Arial"/>
            </a:endParaRPr>
          </a:p>
        </p:txBody>
      </p:sp>
      <p:sp>
        <p:nvSpPr>
          <p:cNvPr id="177" name="Google Shape;177;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idx="1" type="body"/>
          </p:nvPr>
        </p:nvSpPr>
        <p:spPr>
          <a:xfrm>
            <a:off x="460950" y="740975"/>
            <a:ext cx="8222100" cy="2439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t/>
            </a:r>
            <a:endParaRPr sz="6500"/>
          </a:p>
          <a:p>
            <a:pPr indent="0" lvl="0" marL="0" rtl="0" algn="ctr">
              <a:spcBef>
                <a:spcPts val="1200"/>
              </a:spcBef>
              <a:spcAft>
                <a:spcPts val="1200"/>
              </a:spcAft>
              <a:buNone/>
            </a:pPr>
            <a:r>
              <a:rPr lang="en" sz="6500"/>
              <a:t>THANK YOU</a:t>
            </a:r>
            <a:endParaRPr sz="6500"/>
          </a:p>
        </p:txBody>
      </p:sp>
      <p:sp>
        <p:nvSpPr>
          <p:cNvPr id="183" name="Google Shape;183;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15925"/>
            <a:ext cx="41067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Table of Contents</a:t>
            </a:r>
            <a:endParaRPr sz="4000"/>
          </a:p>
        </p:txBody>
      </p:sp>
      <p:sp>
        <p:nvSpPr>
          <p:cNvPr id="70" name="Google Shape;70;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1" name="Google Shape;71;p14"/>
          <p:cNvSpPr txBox="1"/>
          <p:nvPr>
            <p:ph idx="1" type="body"/>
          </p:nvPr>
        </p:nvSpPr>
        <p:spPr>
          <a:xfrm>
            <a:off x="326850" y="1258000"/>
            <a:ext cx="4244100" cy="36951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a:t>Introduction</a:t>
            </a:r>
            <a:endParaRPr/>
          </a:p>
          <a:p>
            <a:pPr indent="-342900" lvl="0" marL="457200" rtl="0" algn="l">
              <a:lnSpc>
                <a:spcPct val="100000"/>
              </a:lnSpc>
              <a:spcBef>
                <a:spcPts val="0"/>
              </a:spcBef>
              <a:spcAft>
                <a:spcPts val="0"/>
              </a:spcAft>
              <a:buSzPts val="1800"/>
              <a:buChar char="●"/>
            </a:pPr>
            <a:r>
              <a:rPr lang="en"/>
              <a:t>Background</a:t>
            </a:r>
            <a:endParaRPr/>
          </a:p>
          <a:p>
            <a:pPr indent="-342900" lvl="0" marL="457200" rtl="0" algn="l">
              <a:lnSpc>
                <a:spcPct val="100000"/>
              </a:lnSpc>
              <a:spcBef>
                <a:spcPts val="0"/>
              </a:spcBef>
              <a:spcAft>
                <a:spcPts val="0"/>
              </a:spcAft>
              <a:buSzPts val="1800"/>
              <a:buChar char="●"/>
            </a:pPr>
            <a:r>
              <a:rPr lang="en"/>
              <a:t>Research Idea</a:t>
            </a:r>
            <a:endParaRPr/>
          </a:p>
          <a:p>
            <a:pPr indent="-342900" lvl="0" marL="457200" rtl="0" algn="l">
              <a:lnSpc>
                <a:spcPct val="100000"/>
              </a:lnSpc>
              <a:spcBef>
                <a:spcPts val="0"/>
              </a:spcBef>
              <a:spcAft>
                <a:spcPts val="0"/>
              </a:spcAft>
              <a:buSzPts val="1800"/>
              <a:buChar char="●"/>
            </a:pPr>
            <a:r>
              <a:rPr lang="en"/>
              <a:t>Edge Computing in DI</a:t>
            </a:r>
            <a:endParaRPr/>
          </a:p>
          <a:p>
            <a:pPr indent="-342900" lvl="0" marL="457200" rtl="0" algn="l">
              <a:lnSpc>
                <a:spcPct val="100000"/>
              </a:lnSpc>
              <a:spcBef>
                <a:spcPts val="0"/>
              </a:spcBef>
              <a:spcAft>
                <a:spcPts val="0"/>
              </a:spcAft>
              <a:buSzPts val="1800"/>
              <a:buChar char="●"/>
            </a:pPr>
            <a:r>
              <a:rPr lang="en"/>
              <a:t>Monitoring and Data Analysis</a:t>
            </a:r>
            <a:endParaRPr/>
          </a:p>
          <a:p>
            <a:pPr indent="-342900" lvl="0" marL="457200" rtl="0" algn="l">
              <a:lnSpc>
                <a:spcPct val="100000"/>
              </a:lnSpc>
              <a:spcBef>
                <a:spcPts val="0"/>
              </a:spcBef>
              <a:spcAft>
                <a:spcPts val="0"/>
              </a:spcAft>
              <a:buSzPts val="1800"/>
              <a:buChar char="●"/>
            </a:pPr>
            <a:r>
              <a:rPr lang="en"/>
              <a:t>Our Approach</a:t>
            </a:r>
            <a:endParaRPr/>
          </a:p>
          <a:p>
            <a:pPr indent="-342900" lvl="0" marL="457200" rtl="0" algn="l">
              <a:lnSpc>
                <a:spcPct val="100000"/>
              </a:lnSpc>
              <a:spcBef>
                <a:spcPts val="0"/>
              </a:spcBef>
              <a:spcAft>
                <a:spcPts val="0"/>
              </a:spcAft>
              <a:buSzPts val="1800"/>
              <a:buChar char="●"/>
            </a:pPr>
            <a:r>
              <a:rPr lang="en"/>
              <a:t>Potential challenges</a:t>
            </a:r>
            <a:endParaRPr/>
          </a:p>
          <a:p>
            <a:pPr indent="-342900" lvl="0" marL="457200" rtl="0" algn="l">
              <a:lnSpc>
                <a:spcPct val="100000"/>
              </a:lnSpc>
              <a:spcBef>
                <a:spcPts val="0"/>
              </a:spcBef>
              <a:spcAft>
                <a:spcPts val="0"/>
              </a:spcAft>
              <a:buSzPts val="1800"/>
              <a:buChar char="●"/>
            </a:pPr>
            <a:r>
              <a:rPr lang="en"/>
              <a:t>Conclusion</a:t>
            </a:r>
            <a:endParaRPr/>
          </a:p>
        </p:txBody>
      </p:sp>
      <p:pic>
        <p:nvPicPr>
          <p:cNvPr id="72" name="Google Shape;72;p14"/>
          <p:cNvPicPr preferRelativeResize="0"/>
          <p:nvPr/>
        </p:nvPicPr>
        <p:blipFill rotWithShape="1">
          <a:blip r:embed="rId3">
            <a:alphaModFix/>
          </a:blip>
          <a:srcRect b="1329" l="-4950" r="4949" t="-1329"/>
          <a:stretch/>
        </p:blipFill>
        <p:spPr>
          <a:xfrm>
            <a:off x="4403400" y="1148338"/>
            <a:ext cx="4314024" cy="2876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Introduction</a:t>
            </a:r>
            <a:endParaRPr sz="4000"/>
          </a:p>
        </p:txBody>
      </p:sp>
      <p:sp>
        <p:nvSpPr>
          <p:cNvPr id="78" name="Google Shape;78;p15"/>
          <p:cNvSpPr txBox="1"/>
          <p:nvPr>
            <p:ph idx="1" type="body"/>
          </p:nvPr>
        </p:nvSpPr>
        <p:spPr>
          <a:xfrm>
            <a:off x="460950" y="1286425"/>
            <a:ext cx="8222100" cy="3224400"/>
          </a:xfrm>
          <a:prstGeom prst="rect">
            <a:avLst/>
          </a:prstGeom>
        </p:spPr>
        <p:txBody>
          <a:bodyPr anchorCtr="0" anchor="t" bIns="91425" lIns="91425" spcFirstLastPara="1" rIns="91425" wrap="square" tIns="91425">
            <a:normAutofit lnSpcReduction="10000"/>
          </a:bodyPr>
          <a:lstStyle/>
          <a:p>
            <a:pPr indent="-342900" lvl="0" marL="457200" rtl="0" algn="just">
              <a:spcBef>
                <a:spcPts val="0"/>
              </a:spcBef>
              <a:spcAft>
                <a:spcPts val="0"/>
              </a:spcAft>
              <a:buSzPts val="1800"/>
              <a:buChar char="●"/>
            </a:pPr>
            <a:r>
              <a:rPr lang="en"/>
              <a:t>Global warming and population growth place unprecedented strain on water resources.</a:t>
            </a:r>
            <a:endParaRPr/>
          </a:p>
          <a:p>
            <a:pPr indent="-342900" lvl="0" marL="457200" rtl="0" algn="just">
              <a:spcBef>
                <a:spcPts val="0"/>
              </a:spcBef>
              <a:spcAft>
                <a:spcPts val="0"/>
              </a:spcAft>
              <a:buSzPts val="1800"/>
              <a:buChar char="●"/>
            </a:pPr>
            <a:r>
              <a:rPr lang="en"/>
              <a:t>Precision irrigation, utilizing cloud based distributed edge, is vital for sustainable agriculture.</a:t>
            </a:r>
            <a:endParaRPr/>
          </a:p>
          <a:p>
            <a:pPr indent="-342900" lvl="0" marL="457200" rtl="0" algn="just">
              <a:spcBef>
                <a:spcPts val="0"/>
              </a:spcBef>
              <a:spcAft>
                <a:spcPts val="0"/>
              </a:spcAft>
              <a:buSzPts val="1800"/>
              <a:buChar char="●"/>
            </a:pPr>
            <a:r>
              <a:rPr lang="en"/>
              <a:t>System uses sensors, and raspberry pi to monitor and control variables like soil moisture, water usage, rainfall, evapotranspiration, and more.</a:t>
            </a:r>
            <a:endParaRPr/>
          </a:p>
          <a:p>
            <a:pPr indent="-342900" lvl="0" marL="457200" rtl="0" algn="just">
              <a:spcBef>
                <a:spcPts val="0"/>
              </a:spcBef>
              <a:spcAft>
                <a:spcPts val="0"/>
              </a:spcAft>
              <a:buSzPts val="1800"/>
              <a:buChar char="●"/>
            </a:pPr>
            <a:r>
              <a:rPr lang="en"/>
              <a:t>Successful applications include water quality management, smart irrigation systems, and data analytics.</a:t>
            </a:r>
            <a:endParaRPr/>
          </a:p>
          <a:p>
            <a:pPr indent="-342900" lvl="0" marL="457200" rtl="0" algn="just">
              <a:spcBef>
                <a:spcPts val="0"/>
              </a:spcBef>
              <a:spcAft>
                <a:spcPts val="0"/>
              </a:spcAft>
              <a:buSzPts val="1800"/>
              <a:buChar char="●"/>
            </a:pPr>
            <a:r>
              <a:rPr lang="en"/>
              <a:t>Data-driven predictive modeling enhances decision-making for optimized water usage and increased efficiency in agriculture.</a:t>
            </a:r>
            <a:endParaRPr/>
          </a:p>
        </p:txBody>
      </p:sp>
      <p:sp>
        <p:nvSpPr>
          <p:cNvPr id="79" name="Google Shape;7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225400" y="205325"/>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4000"/>
              <a:t>B</a:t>
            </a:r>
            <a:r>
              <a:rPr lang="en" sz="4000"/>
              <a:t>ackground</a:t>
            </a:r>
            <a:endParaRPr sz="4000"/>
          </a:p>
        </p:txBody>
      </p:sp>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86" name="Google Shape;86;p16"/>
          <p:cNvSpPr txBox="1"/>
          <p:nvPr>
            <p:ph idx="1" type="body"/>
          </p:nvPr>
        </p:nvSpPr>
        <p:spPr>
          <a:xfrm>
            <a:off x="-3200" y="1049225"/>
            <a:ext cx="8795700" cy="3564300"/>
          </a:xfrm>
          <a:prstGeom prst="rect">
            <a:avLst/>
          </a:prstGeom>
        </p:spPr>
        <p:txBody>
          <a:bodyPr anchorCtr="0" anchor="t" bIns="91425" lIns="91425" spcFirstLastPara="1" rIns="91425" wrap="square" tIns="91425">
            <a:normAutofit lnSpcReduction="20000"/>
          </a:bodyPr>
          <a:lstStyle/>
          <a:p>
            <a:pPr indent="0" lvl="0" marL="457200" rtl="0" algn="just">
              <a:spcBef>
                <a:spcPts val="0"/>
              </a:spcBef>
              <a:spcAft>
                <a:spcPts val="0"/>
              </a:spcAft>
              <a:buNone/>
            </a:pPr>
            <a:r>
              <a:rPr lang="en"/>
              <a:t>[1] </a:t>
            </a:r>
            <a:r>
              <a:rPr lang="en"/>
              <a:t>The paper introduces a distributed IoT system for precise, real-time irrigation in agriculture, addressing the inefficiencies of traditional methods. Utilizing sensing devices, Azure cloud, and mobile devices, the system is scalable and responsive, with potential applications beyond irrigation. Limitations include untested real-world applicability and a focus on soil moisture. Nevertheless, the paper highlights the transformative potential of IoT systems in agriculture, offering adaptability for integration with other smart farming technologies and advancements in AI for broader agricultural needs.</a:t>
            </a:r>
            <a:endParaRPr/>
          </a:p>
          <a:p>
            <a:pPr indent="0" lvl="0" marL="457200" rtl="0" algn="just">
              <a:spcBef>
                <a:spcPts val="1200"/>
              </a:spcBef>
              <a:spcAft>
                <a:spcPts val="0"/>
              </a:spcAft>
              <a:buNone/>
            </a:pPr>
            <a:r>
              <a:t/>
            </a:r>
            <a:endParaRPr/>
          </a:p>
          <a:p>
            <a:pPr indent="0" lvl="0" marL="457200" rtl="0" algn="just">
              <a:spcBef>
                <a:spcPts val="1200"/>
              </a:spcBef>
              <a:spcAft>
                <a:spcPts val="1200"/>
              </a:spcAft>
              <a:buNone/>
            </a:pPr>
            <a:r>
              <a:rPr lang="en"/>
              <a:t>[2] This  paper investigates communication security in smart grid distribution, with a focus on Home Area Networks and Neighbourhood Area Networks. The methodology delves into understanding security objectives, threats, feasibility, and practical issues within these networks. The study underscores the ongoing necessity for discussions and implementations to fortify cyber security in the dynamic landscape of the electric grid, aiming to foster consumer trust in this transformative process.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225400" y="205325"/>
            <a:ext cx="85329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4000"/>
              <a:t>Background</a:t>
            </a:r>
            <a:endParaRPr sz="4000"/>
          </a:p>
        </p:txBody>
      </p:sp>
      <p:sp>
        <p:nvSpPr>
          <p:cNvPr id="92" name="Google Shape;92;p17"/>
          <p:cNvSpPr txBox="1"/>
          <p:nvPr>
            <p:ph idx="1" type="body"/>
          </p:nvPr>
        </p:nvSpPr>
        <p:spPr>
          <a:xfrm>
            <a:off x="-3300" y="1049225"/>
            <a:ext cx="8796000" cy="3716700"/>
          </a:xfrm>
          <a:prstGeom prst="rect">
            <a:avLst/>
          </a:prstGeom>
        </p:spPr>
        <p:txBody>
          <a:bodyPr anchorCtr="0" anchor="t" bIns="91425" lIns="91425" spcFirstLastPara="1" rIns="91425" wrap="square" tIns="91425">
            <a:normAutofit lnSpcReduction="10000"/>
          </a:bodyPr>
          <a:lstStyle/>
          <a:p>
            <a:pPr indent="0" lvl="0" marL="457200" rtl="0" algn="just">
              <a:spcBef>
                <a:spcPts val="0"/>
              </a:spcBef>
              <a:spcAft>
                <a:spcPts val="0"/>
              </a:spcAft>
              <a:buNone/>
            </a:pPr>
            <a:r>
              <a:rPr lang="en"/>
              <a:t>[3] </a:t>
            </a:r>
            <a:r>
              <a:rPr lang="en"/>
              <a:t>The complementarity of edge computing with the cloud to reduce latency and enhance overall performance. It introduces an edge computing framework for real-time monitoring, shifting computation from centralized cloud to edge servers. To optimize this framework, the paper formulates a scheduling problem and proposes a simulated annealing-based heuristic algorithm. Real-world experiments and simulations demonstrate that the proposed framework can boost monitoring frame rate by up to 10 times and reduce detection delay by up to 85% compared to cloud monitoring solutions.</a:t>
            </a:r>
            <a:endParaRPr/>
          </a:p>
          <a:p>
            <a:pPr indent="0" lvl="0" marL="457200" rtl="0" algn="just">
              <a:spcBef>
                <a:spcPts val="1200"/>
              </a:spcBef>
              <a:spcAft>
                <a:spcPts val="0"/>
              </a:spcAft>
              <a:buNone/>
            </a:pPr>
            <a:r>
              <a:t/>
            </a:r>
            <a:endParaRPr/>
          </a:p>
          <a:p>
            <a:pPr indent="0" lvl="0" marL="457200" rtl="0" algn="just">
              <a:spcBef>
                <a:spcPts val="1200"/>
              </a:spcBef>
              <a:spcAft>
                <a:spcPts val="1200"/>
              </a:spcAft>
              <a:buNone/>
            </a:pPr>
            <a:r>
              <a:rPr lang="en"/>
              <a:t>[4] </a:t>
            </a:r>
            <a:r>
              <a:rPr lang="en"/>
              <a:t>The paper </a:t>
            </a:r>
            <a:r>
              <a:rPr lang="en"/>
              <a:t>“Ground-Level Mapping and Navigating for Agriculture Based on IoT and Computer Vision” </a:t>
            </a:r>
            <a:r>
              <a:rPr lang="en"/>
              <a:t>introduces a cutting-edge autonomous agri-mapping system, driven by the need to address labor shortages and enhance productivity. Utilizing Mesh-SLAM and IoT, the three-layer system ensures scalability, cost-effectiveness, and precise mapping. Key contributions include the innovative Mesh-SLAM algorithm and IoT flexibility, aiming to improve agricultural efficiency and sustainability by optimizing crop management and reducing labor demands.</a:t>
            </a:r>
            <a:endParaRPr/>
          </a:p>
        </p:txBody>
      </p:sp>
      <p:sp>
        <p:nvSpPr>
          <p:cNvPr id="93" name="Google Shape;9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0"/>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Research </a:t>
            </a:r>
            <a:r>
              <a:rPr lang="en" sz="4000"/>
              <a:t>Idea</a:t>
            </a:r>
            <a:endParaRPr sz="4000"/>
          </a:p>
        </p:txBody>
      </p:sp>
      <p:sp>
        <p:nvSpPr>
          <p:cNvPr id="99" name="Google Shape;99;p18"/>
          <p:cNvSpPr txBox="1"/>
          <p:nvPr>
            <p:ph idx="1" type="body"/>
          </p:nvPr>
        </p:nvSpPr>
        <p:spPr>
          <a:xfrm>
            <a:off x="359400" y="831300"/>
            <a:ext cx="8425200" cy="28263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1200"/>
              </a:spcAft>
              <a:buNone/>
            </a:pPr>
            <a:r>
              <a:rPr lang="en"/>
              <a:t>This project aims to observe and manage</a:t>
            </a:r>
            <a:r>
              <a:rPr lang="en"/>
              <a:t> computation in distributed edge systems for Drip Irrigation (DI), with monitoring facilitated through cloud computing</a:t>
            </a:r>
            <a:r>
              <a:rPr lang="en"/>
              <a:t>. Our system will observe data processing, latency, bandwidth etc considering variables like soil moisture, water usage, rainfall, evapotranspiration, and more.</a:t>
            </a:r>
            <a:endParaRPr/>
          </a:p>
        </p:txBody>
      </p:sp>
      <p:sp>
        <p:nvSpPr>
          <p:cNvPr id="100" name="Google Shape;10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1" name="Google Shape;101;p18"/>
          <p:cNvPicPr preferRelativeResize="0"/>
          <p:nvPr/>
        </p:nvPicPr>
        <p:blipFill>
          <a:blip r:embed="rId3">
            <a:alphaModFix/>
          </a:blip>
          <a:stretch>
            <a:fillRect/>
          </a:stretch>
        </p:blipFill>
        <p:spPr>
          <a:xfrm>
            <a:off x="1984725" y="2018250"/>
            <a:ext cx="5136400" cy="2972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26850" y="-180675"/>
            <a:ext cx="8769600" cy="1274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Edge Computing In DI </a:t>
            </a:r>
            <a:endParaRPr sz="4000"/>
          </a:p>
        </p:txBody>
      </p:sp>
      <p:sp>
        <p:nvSpPr>
          <p:cNvPr id="107" name="Google Shape;10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8" name="Google Shape;108;p19"/>
          <p:cNvSpPr txBox="1"/>
          <p:nvPr>
            <p:ph idx="1" type="body"/>
          </p:nvPr>
        </p:nvSpPr>
        <p:spPr>
          <a:xfrm>
            <a:off x="326850" y="1258000"/>
            <a:ext cx="4244100" cy="36951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a:t>Local Data Processing</a:t>
            </a:r>
            <a:endParaRPr/>
          </a:p>
          <a:p>
            <a:pPr indent="-342900" lvl="0" marL="457200" rtl="0" algn="l">
              <a:lnSpc>
                <a:spcPct val="100000"/>
              </a:lnSpc>
              <a:spcBef>
                <a:spcPts val="0"/>
              </a:spcBef>
              <a:spcAft>
                <a:spcPts val="0"/>
              </a:spcAft>
              <a:buSzPts val="1800"/>
              <a:buChar char="●"/>
            </a:pPr>
            <a:r>
              <a:rPr lang="en"/>
              <a:t>Real-time Decision Making</a:t>
            </a:r>
            <a:endParaRPr/>
          </a:p>
          <a:p>
            <a:pPr indent="-342900" lvl="0" marL="457200" rtl="0" algn="l">
              <a:lnSpc>
                <a:spcPct val="100000"/>
              </a:lnSpc>
              <a:spcBef>
                <a:spcPts val="0"/>
              </a:spcBef>
              <a:spcAft>
                <a:spcPts val="0"/>
              </a:spcAft>
              <a:buSzPts val="1800"/>
              <a:buChar char="●"/>
            </a:pPr>
            <a:r>
              <a:rPr lang="en"/>
              <a:t>Reduced Latency</a:t>
            </a:r>
            <a:endParaRPr/>
          </a:p>
        </p:txBody>
      </p:sp>
      <p:pic>
        <p:nvPicPr>
          <p:cNvPr id="109" name="Google Shape;109;p19"/>
          <p:cNvPicPr preferRelativeResize="0"/>
          <p:nvPr/>
        </p:nvPicPr>
        <p:blipFill>
          <a:blip r:embed="rId3">
            <a:alphaModFix/>
          </a:blip>
          <a:stretch>
            <a:fillRect/>
          </a:stretch>
        </p:blipFill>
        <p:spPr>
          <a:xfrm>
            <a:off x="4723350" y="1246125"/>
            <a:ext cx="4268250" cy="28204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26850" y="-180675"/>
            <a:ext cx="8769600" cy="1274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t>Cloud Monitoring and Data Analysis</a:t>
            </a:r>
            <a:endParaRPr sz="4000"/>
          </a:p>
        </p:txBody>
      </p:sp>
      <p:sp>
        <p:nvSpPr>
          <p:cNvPr id="115" name="Google Shape;11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6" name="Google Shape;116;p20"/>
          <p:cNvSpPr txBox="1"/>
          <p:nvPr>
            <p:ph idx="1" type="body"/>
          </p:nvPr>
        </p:nvSpPr>
        <p:spPr>
          <a:xfrm>
            <a:off x="326850" y="1258000"/>
            <a:ext cx="4244100" cy="36951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a:t>Centralized Oversight</a:t>
            </a:r>
            <a:endParaRPr/>
          </a:p>
          <a:p>
            <a:pPr indent="-342900" lvl="0" marL="457200" rtl="0" algn="l">
              <a:lnSpc>
                <a:spcPct val="100000"/>
              </a:lnSpc>
              <a:spcBef>
                <a:spcPts val="0"/>
              </a:spcBef>
              <a:spcAft>
                <a:spcPts val="0"/>
              </a:spcAft>
              <a:buSzPts val="1800"/>
              <a:buChar char="●"/>
            </a:pPr>
            <a:r>
              <a:rPr lang="en"/>
              <a:t>Data Aggregation and Analysis</a:t>
            </a:r>
            <a:endParaRPr/>
          </a:p>
          <a:p>
            <a:pPr indent="-342900" lvl="0" marL="457200" rtl="0" algn="l">
              <a:lnSpc>
                <a:spcPct val="100000"/>
              </a:lnSpc>
              <a:spcBef>
                <a:spcPts val="0"/>
              </a:spcBef>
              <a:spcAft>
                <a:spcPts val="0"/>
              </a:spcAft>
              <a:buSzPts val="1800"/>
              <a:buChar char="●"/>
            </a:pPr>
            <a:r>
              <a:rPr lang="en"/>
              <a:t>Remote Accessibility</a:t>
            </a:r>
            <a:endParaRPr/>
          </a:p>
        </p:txBody>
      </p:sp>
      <p:pic>
        <p:nvPicPr>
          <p:cNvPr id="117" name="Google Shape;117;p20"/>
          <p:cNvPicPr preferRelativeResize="0"/>
          <p:nvPr/>
        </p:nvPicPr>
        <p:blipFill>
          <a:blip r:embed="rId3">
            <a:alphaModFix/>
          </a:blip>
          <a:stretch>
            <a:fillRect/>
          </a:stretch>
        </p:blipFill>
        <p:spPr>
          <a:xfrm>
            <a:off x="4723350" y="1246125"/>
            <a:ext cx="4268247" cy="309281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3" name="Google Shape;123;p21"/>
          <p:cNvSpPr txBox="1"/>
          <p:nvPr/>
        </p:nvSpPr>
        <p:spPr>
          <a:xfrm>
            <a:off x="0" y="4075"/>
            <a:ext cx="9144000" cy="64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Our Approach</a:t>
            </a:r>
            <a:endParaRPr sz="1800">
              <a:solidFill>
                <a:srgbClr val="FFFFFF"/>
              </a:solidFill>
              <a:latin typeface="Roboto"/>
              <a:ea typeface="Roboto"/>
              <a:cs typeface="Roboto"/>
              <a:sym typeface="Roboto"/>
            </a:endParaRPr>
          </a:p>
        </p:txBody>
      </p:sp>
      <p:pic>
        <p:nvPicPr>
          <p:cNvPr id="124" name="Google Shape;124;p21"/>
          <p:cNvPicPr preferRelativeResize="0"/>
          <p:nvPr/>
        </p:nvPicPr>
        <p:blipFill>
          <a:blip r:embed="rId3">
            <a:alphaModFix/>
          </a:blip>
          <a:stretch>
            <a:fillRect/>
          </a:stretch>
        </p:blipFill>
        <p:spPr>
          <a:xfrm>
            <a:off x="67425" y="1072463"/>
            <a:ext cx="4207650" cy="3554627"/>
          </a:xfrm>
          <a:prstGeom prst="rect">
            <a:avLst/>
          </a:prstGeom>
          <a:noFill/>
          <a:ln>
            <a:noFill/>
          </a:ln>
        </p:spPr>
      </p:pic>
      <p:pic>
        <p:nvPicPr>
          <p:cNvPr id="125" name="Google Shape;125;p21"/>
          <p:cNvPicPr preferRelativeResize="0"/>
          <p:nvPr/>
        </p:nvPicPr>
        <p:blipFill>
          <a:blip r:embed="rId4">
            <a:alphaModFix/>
          </a:blip>
          <a:stretch>
            <a:fillRect/>
          </a:stretch>
        </p:blipFill>
        <p:spPr>
          <a:xfrm>
            <a:off x="4620550" y="770650"/>
            <a:ext cx="3892584" cy="389258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